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9" r:id="rId2"/>
    <p:sldMasterId id="2147483661" r:id="rId3"/>
    <p:sldMasterId id="2147484528" r:id="rId4"/>
    <p:sldMasterId id="2147484530" r:id="rId5"/>
    <p:sldMasterId id="2147484542" r:id="rId6"/>
  </p:sldMasterIdLst>
  <p:notesMasterIdLst>
    <p:notesMasterId r:id="rId30"/>
  </p:notesMasterIdLst>
  <p:sldIdLst>
    <p:sldId id="386" r:id="rId7"/>
    <p:sldId id="333" r:id="rId8"/>
    <p:sldId id="336" r:id="rId9"/>
    <p:sldId id="337" r:id="rId10"/>
    <p:sldId id="317" r:id="rId11"/>
    <p:sldId id="306" r:id="rId12"/>
    <p:sldId id="383" r:id="rId13"/>
    <p:sldId id="338" r:id="rId14"/>
    <p:sldId id="307" r:id="rId15"/>
    <p:sldId id="308" r:id="rId16"/>
    <p:sldId id="340" r:id="rId17"/>
    <p:sldId id="349" r:id="rId18"/>
    <p:sldId id="335" r:id="rId19"/>
    <p:sldId id="350" r:id="rId20"/>
    <p:sldId id="334" r:id="rId21"/>
    <p:sldId id="341" r:id="rId22"/>
    <p:sldId id="345" r:id="rId23"/>
    <p:sldId id="342" r:id="rId24"/>
    <p:sldId id="384" r:id="rId25"/>
    <p:sldId id="385" r:id="rId26"/>
    <p:sldId id="348" r:id="rId27"/>
    <p:sldId id="387" r:id="rId28"/>
    <p:sldId id="38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DDDD"/>
    <a:srgbClr val="CC9900"/>
    <a:srgbClr val="336600"/>
    <a:srgbClr val="060400"/>
    <a:srgbClr val="EFE409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12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A147BD3-00CD-3548-B574-F95FDE656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5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1CEA879-E834-9D4E-A46F-D6D0106C75A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is baptism really that important?  Why be baptized?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E383178-2C50-414E-BB16-E235769156E4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65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B7CDF2A-3F5E-FC4D-A3FB-5BE9F228A7A0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67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E3E0746-13DE-124D-87A4-5C6EE68B1108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69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2F3C55D-CAA9-554F-8BC1-9AD81BCDCAA3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71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D74C12C-9C7B-2A4A-979B-49EFA23DCA26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73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0DA6D5C-DD90-154B-817B-C2729E997326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75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BBD08D4-6BA1-A341-85D5-5A3045455809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77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34DEC86-8BF4-5844-A2CF-DDA82BE04C73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279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B4AD5A5-440C-A04E-B910-D9AE84FAA119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281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B7B9413-FEF0-964C-B10C-D4C49BAC1B9A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283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D49CFB7-A99D-6C40-BD16-B889CCDA9149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248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0B929DD-4BBF-6043-9C93-722F7C305021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285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DDB4835-8E21-4E41-9A06-FD7B9B48FAE5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87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619AE77-C400-7F4B-97E2-A74A02F54CA0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23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Arial" charset="0"/>
                <a:ea typeface="MS PGothic" charset="0"/>
              </a:rPr>
              <a:t>New Testament </a:t>
            </a:r>
            <a:r>
              <a:rPr lang="en-US" dirty="0" smtClean="0">
                <a:latin typeface="Arial" charset="0"/>
                <a:ea typeface="MS PGothic" charset="0"/>
              </a:rPr>
              <a:t>Backgrounds PPT in Bahasa Indonesia</a:t>
            </a:r>
          </a:p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EE05E7A-DCA7-1744-862D-173789CB5D4C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50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77C39A4-6DEB-3D4D-8B48-1800DB68264C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52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56B6864-CF88-904B-9D40-E2DE38B2A0C7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54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30ED511-0EE3-564A-B691-1B65122B6D57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57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433543B-D904-4042-A874-E577C161B5A4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59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A712A56-3398-A041-ACE6-9ED0BDEADD58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61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4D2309A-6A4A-FA4A-AB48-0F56E061C80F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63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wmf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028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81" name="Rectangle 10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1385" name="Rectangle 103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C5D25-F537-C943-BE78-6D220BFCA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9D2FC-05B4-FF47-9C1F-AC5F594F9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0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9B15F-C777-4A49-B6BE-6D0C88D59D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9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20B82-95DB-1545-9803-C91BDFBCE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1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4BAC4-2865-A446-B4F8-F6A561A0B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>
                <a:latin typeface="Arial" charset="0"/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>
                <a:latin typeface="Arial" charset="0"/>
              </a:endParaRPr>
            </a:p>
          </p:txBody>
        </p:sp>
        <p:sp>
          <p:nvSpPr>
            <p:cNvPr id="7" name="Rectangle 1029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>
                <a:latin typeface="Arial" charset="0"/>
              </a:endParaRPr>
            </a:p>
          </p:txBody>
        </p:sp>
        <p:grpSp>
          <p:nvGrpSpPr>
            <p:cNvPr id="8" name="Group 1030"/>
            <p:cNvGrpSpPr>
              <a:grpSpLocks/>
            </p:cNvGrpSpPr>
            <p:nvPr/>
          </p:nvGrpSpPr>
          <p:grpSpPr bwMode="auto">
            <a:xfrm>
              <a:off x="4944" y="-8"/>
              <a:ext cx="816" cy="3983"/>
              <a:chOff x="4944" y="-8"/>
              <a:chExt cx="816" cy="3983"/>
            </a:xfrm>
          </p:grpSpPr>
          <p:grpSp>
            <p:nvGrpSpPr>
              <p:cNvPr id="20" name="Group 1031"/>
              <p:cNvGrpSpPr>
                <a:grpSpLocks/>
              </p:cNvGrpSpPr>
              <p:nvPr userDrawn="1"/>
            </p:nvGrpSpPr>
            <p:grpSpPr bwMode="auto">
              <a:xfrm>
                <a:off x="5280" y="-8"/>
                <a:ext cx="480" cy="1439"/>
                <a:chOff x="5280" y="-8"/>
                <a:chExt cx="480" cy="1439"/>
              </a:xfrm>
            </p:grpSpPr>
            <p:grpSp>
              <p:nvGrpSpPr>
                <p:cNvPr id="41" name="Group 1032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91" y="-8"/>
                  <a:ext cx="175" cy="176"/>
                  <a:chOff x="1727" y="323"/>
                  <a:chExt cx="1700" cy="2560"/>
                </a:xfrm>
              </p:grpSpPr>
              <p:grpSp>
                <p:nvGrpSpPr>
                  <p:cNvPr id="50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1727" y="323"/>
                    <a:ext cx="1700" cy="2560"/>
                    <a:chOff x="1727" y="323"/>
                    <a:chExt cx="1700" cy="2560"/>
                  </a:xfrm>
                </p:grpSpPr>
                <p:sp>
                  <p:nvSpPr>
                    <p:cNvPr id="57" name="Freeform 1034"/>
                    <p:cNvSpPr>
                      <a:spLocks/>
                    </p:cNvSpPr>
                    <p:nvPr/>
                  </p:nvSpPr>
                  <p:spPr bwMode="auto">
                    <a:xfrm>
                      <a:off x="2208" y="330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Freeform 1035"/>
                    <p:cNvSpPr>
                      <a:spLocks/>
                    </p:cNvSpPr>
                    <p:nvPr/>
                  </p:nvSpPr>
                  <p:spPr bwMode="auto">
                    <a:xfrm>
                      <a:off x="1732" y="359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" name="Oval 1036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1407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037"/>
                  <p:cNvSpPr>
                    <a:spLocks/>
                  </p:cNvSpPr>
                  <p:nvPr/>
                </p:nvSpPr>
                <p:spPr bwMode="auto">
                  <a:xfrm>
                    <a:off x="2694" y="723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038"/>
                  <p:cNvSpPr>
                    <a:spLocks/>
                  </p:cNvSpPr>
                  <p:nvPr/>
                </p:nvSpPr>
                <p:spPr bwMode="auto">
                  <a:xfrm>
                    <a:off x="2762" y="1596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039"/>
                  <p:cNvSpPr>
                    <a:spLocks/>
                  </p:cNvSpPr>
                  <p:nvPr/>
                </p:nvSpPr>
                <p:spPr bwMode="auto">
                  <a:xfrm>
                    <a:off x="2490" y="1930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040"/>
                  <p:cNvSpPr>
                    <a:spLocks/>
                  </p:cNvSpPr>
                  <p:nvPr/>
                </p:nvSpPr>
                <p:spPr bwMode="auto">
                  <a:xfrm>
                    <a:off x="1907" y="1596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041"/>
                  <p:cNvSpPr>
                    <a:spLocks/>
                  </p:cNvSpPr>
                  <p:nvPr/>
                </p:nvSpPr>
                <p:spPr bwMode="auto">
                  <a:xfrm>
                    <a:off x="2091" y="912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2" name="Picture 10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0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10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10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104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104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104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104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1050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105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105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105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105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105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105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105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05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105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106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106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106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106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106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106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106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106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106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106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1070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1071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072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073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7"/>
                <a:gd name="T40" fmla="*/ 0 h 1376"/>
                <a:gd name="T41" fmla="*/ 617 w 617"/>
                <a:gd name="T42" fmla="*/ 1376 h 13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074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6"/>
                <a:gd name="T34" fmla="*/ 0 h 3180"/>
                <a:gd name="T35" fmla="*/ 576 w 576"/>
                <a:gd name="T36" fmla="*/ 3180 h 31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75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076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077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78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>
                <a:latin typeface="Arial" charset="0"/>
              </a:endParaRPr>
            </a:p>
          </p:txBody>
        </p:sp>
        <p:sp>
          <p:nvSpPr>
            <p:cNvPr id="18" name="Freeform 1079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080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endParaRPr kumimoji="1" lang="en-US">
                <a:latin typeface="Arial" charset="0"/>
              </a:endParaRPr>
            </a:p>
          </p:txBody>
        </p:sp>
      </p:grpSp>
      <p:sp>
        <p:nvSpPr>
          <p:cNvPr id="149561" name="Rectangle 108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9562" name="Rectangle 10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108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0" name="Rectangle 10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" name="Rectangle 108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5004F-9C1D-6F46-8408-3696E2D36D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F6594-D7D6-CE48-85ED-A9ABC451DF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2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A9CD8-A563-DA4D-9BAB-874B6A098F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61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10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1A03E-C825-9444-BD3D-9982E28B6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78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10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A9D86-659F-F64F-AF46-50D0FB695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90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10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BABA3-011C-0D4E-9B42-6F37EB61E9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B6879-2650-684F-84B7-C1F875B1B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49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BA93A-2046-4C44-A79D-B1A544FF4E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47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9BEEE-AAA7-7C4A-AFCF-DA22ED5ED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6445C-AE23-4746-A597-8A162962B1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5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7D87-1EB0-1C4D-9DDA-DB0D43CCC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15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38D35-3070-214F-97CA-0BCB79388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41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028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29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30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31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32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33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34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35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36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37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38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39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40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41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42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43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44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45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46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47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48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049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50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51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52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53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54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55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56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57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58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59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060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061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062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1063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1064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065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5930" name="Rectangle 1066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5931" name="Rectangle 10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10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" name="Rectangle 10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" name="Rectangle 10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0EDDD-2F8A-B445-A331-4D3C4C02F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0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4FD49-FFE8-EE41-8BDA-DA517D198C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43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2C306-B1D1-2B4E-8344-12D8743D8A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77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10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3926F-9CCC-D046-870E-D0BFFE1BD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36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10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CA44A-5E8F-BD4A-8535-C874A9A33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4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DB16A-F343-EF42-BC67-D1604B952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10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4420F-ED77-BD4D-AB54-4B02CCE94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07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ED102-5B91-8C49-97AC-CAC91340E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4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BA7A2-BDFB-AD47-9FB2-0DD22924F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18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C092E-A2D1-CB42-90DC-39F60DDE3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88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5F1C5-BE68-2249-A7EF-264F1788A4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17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10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DE13D-C65D-CB4E-A675-0EFF35E87B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C9B6C9C8-D528-C948-B01B-D9AAA8520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56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90105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759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6000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753F0-A745-1A4C-B937-0C59F73A6A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57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7545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926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905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68863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28998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8405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489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1609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49165-19DF-3149-AA64-A06839326644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29660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63819-A2B9-124A-B528-4F910BE0AFF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81470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531F5-E6AA-8141-9AA6-ABABC16A94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23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2FA6B-FAD5-9A46-A11E-77685279E67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65078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75DDC-D352-EA40-B34A-55974B4FB6EE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455656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AEA9A-715F-914B-B730-5EB63C0FB64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456643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59031-03CF-DC46-AA2A-F8E7436A21A4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86382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0EF6B-CCCA-5141-9012-2037EA654895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564803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CC3CA-B639-D04A-93FD-8264F7601E9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45622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1F54B-DB87-BD42-84B9-D2EBFB20142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11354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284AE-051E-0945-9754-25572D775B2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46647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12BC-E42E-6A47-AD4E-43E189356C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08934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B6035-B304-9944-8A89-089E297D41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2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73107-438F-1041-945D-DD4C5540C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B8A45-2DFA-F245-B44C-A2C8524C8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FCA65-2FAB-A24E-AB84-362CDBDBE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1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wmf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035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5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14534D-CD48-5B47-B969-AB5A01F8B6C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2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1026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48483" name="Rectangle 1027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>
                <a:latin typeface="Arial" charset="0"/>
              </a:endParaRPr>
            </a:p>
          </p:txBody>
        </p:sp>
        <p:sp>
          <p:nvSpPr>
            <p:cNvPr id="148484" name="Rectangle 1028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>
                <a:latin typeface="Arial" charset="0"/>
              </a:endParaRPr>
            </a:p>
          </p:txBody>
        </p:sp>
        <p:sp>
          <p:nvSpPr>
            <p:cNvPr id="148485" name="Rectangle 1029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>
                <a:latin typeface="Arial" charset="0"/>
              </a:endParaRPr>
            </a:p>
          </p:txBody>
        </p:sp>
        <p:grpSp>
          <p:nvGrpSpPr>
            <p:cNvPr id="77835" name="Group 1030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77847" name="Group 1031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77868" name="Group 1032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77877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48490" name="Freeform 1034"/>
                    <p:cNvSpPr>
                      <a:spLocks/>
                    </p:cNvSpPr>
                    <p:nvPr/>
                  </p:nvSpPr>
                  <p:spPr bwMode="auto">
                    <a:xfrm>
                      <a:off x="2211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491" name="Freeform 1035"/>
                    <p:cNvSpPr>
                      <a:spLocks/>
                    </p:cNvSpPr>
                    <p:nvPr/>
                  </p:nvSpPr>
                  <p:spPr bwMode="auto">
                    <a:xfrm>
                      <a:off x="1735" y="352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8492" name="Oval 1036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399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493" name="Freeform 1037"/>
                  <p:cNvSpPr>
                    <a:spLocks/>
                  </p:cNvSpPr>
                  <p:nvPr/>
                </p:nvSpPr>
                <p:spPr bwMode="auto">
                  <a:xfrm>
                    <a:off x="2697" y="716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494" name="Freeform 1038"/>
                  <p:cNvSpPr>
                    <a:spLocks/>
                  </p:cNvSpPr>
                  <p:nvPr/>
                </p:nvSpPr>
                <p:spPr bwMode="auto">
                  <a:xfrm>
                    <a:off x="2765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495" name="Freeform 1039"/>
                  <p:cNvSpPr>
                    <a:spLocks/>
                  </p:cNvSpPr>
                  <p:nvPr/>
                </p:nvSpPr>
                <p:spPr bwMode="auto">
                  <a:xfrm>
                    <a:off x="2512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496" name="Freeform 1040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497" name="Freeform 1041"/>
                  <p:cNvSpPr>
                    <a:spLocks/>
                  </p:cNvSpPr>
                  <p:nvPr/>
                </p:nvSpPr>
                <p:spPr bwMode="auto">
                  <a:xfrm>
                    <a:off x="2094" y="905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77869" name="Picture 104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70" name="Picture 104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71" name="Picture 104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72" name="Picture 104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73" name="Picture 1046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74" name="Picture 104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75" name="Picture 104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76" name="Picture 104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7848" name="Group 1050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77849" name="Picture 105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50" name="Picture 105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51" name="Picture 105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52" name="Picture 105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53" name="Picture 105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54" name="Picture 1056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55" name="Picture 105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56" name="Picture 105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57" name="Picture 105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58" name="Picture 106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59" name="Picture 106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60" name="Picture 106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61" name="Picture 106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62" name="Picture 106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63" name="Picture 106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64" name="Picture 1066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65" name="Picture 106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66" name="Picture 106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67" name="Picture 106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48526" name="Freeform 1070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27" name="Freeform 1071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28" name="Freeform 1072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29" name="Freeform 1073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7"/>
                <a:gd name="T40" fmla="*/ 0 h 1376"/>
                <a:gd name="T41" fmla="*/ 617 w 617"/>
                <a:gd name="T42" fmla="*/ 1376 h 13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0" name="Freeform 1074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6"/>
                <a:gd name="T34" fmla="*/ 0 h 3180"/>
                <a:gd name="T35" fmla="*/ 576 w 576"/>
                <a:gd name="T36" fmla="*/ 3180 h 31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1" name="Freeform 1075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2" name="Freeform 1076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3" name="Freeform 1077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4" name="Rectangle 1078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>
                <a:latin typeface="Arial" charset="0"/>
              </a:endParaRPr>
            </a:p>
          </p:txBody>
        </p:sp>
        <p:sp>
          <p:nvSpPr>
            <p:cNvPr id="148535" name="Freeform 1079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36" name="AutoShape 1080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endParaRPr kumimoji="1" lang="en-US">
                <a:latin typeface="Arial" charset="0"/>
              </a:endParaRPr>
            </a:p>
          </p:txBody>
        </p:sp>
      </p:grpSp>
      <p:sp>
        <p:nvSpPr>
          <p:cNvPr id="77827" name="Rectangle 1081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108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8539" name="Rectangle 108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8540" name="Rectangle 10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8541" name="Rectangle 10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75416EF2-427E-8146-BCC3-05B43EBC58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1026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4867" name="Freeform 1027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8" name="Freeform 1028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9" name="Freeform 1029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0" name="Freeform 1030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1" name="Freeform 1031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2" name="Freeform 1032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3" name="Freeform 1033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4" name="Freeform 1034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5" name="Freeform 1035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6" name="Freeform 1036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7" name="Freeform 1037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8" name="Freeform 1038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9" name="Freeform 1039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0" name="Freeform 1040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Freeform 1041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2" name="Freeform 1042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3" name="Freeform 1043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4" name="Freeform 1044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5" name="Freeform 1045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6" name="Freeform 1046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Freeform 1047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8" name="Freeform 1048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9" name="Freeform 1049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0" name="Freeform 1050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1" name="Freeform 1051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2" name="Freeform 1052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Freeform 1053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4" name="Freeform 1054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5" name="Freeform 1055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6" name="Freeform 1056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7" name="Freeform 1057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8" name="Freeform 1058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9" name="Freeform 1059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00" name="Freeform 1060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01" name="Freeform 1061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02" name="Freeform 1062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56" name="Group 1063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904" name="Freeform 1064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5" name="Freeform 1065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906" name="Rectangle 10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4907" name="Rectangle 10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4908" name="Rectangle 10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4909" name="Rectangle 10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4910" name="Rectangle 10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1BB2BA6-C9BD-7540-A55A-8766868C353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7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4676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7A3573F-13CE-3542-8FEF-78FC5A4A8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554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241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241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241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/>
            <a:endParaRPr lang="en-US" smtClean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/>
            <a:endParaRPr lang="en-US" smtClean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/>
            <a:fld id="{5D917906-2338-6249-97C0-C58375F020F7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 eaLnBrk="1" hangingPunct="1"/>
              <a:t>‹#›</a:t>
            </a:fld>
            <a:endParaRPr lang="en-US" smtClean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554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g/imgres?imgurl=www.christusrex.org/www1/vaticano/Sb-Baptism.jpg&amp;imgrefurl=http://www.christusrex.org/www1/vaticano/S3-Sacro.html&amp;h=798&amp;w=1108&amp;prev=/images?q=baptism&amp;svnum=10&amp;hl=en&amp;lr=&amp;ie=UTF-8&amp;oe=UTF-8" TargetMode="External"/><Relationship Id="rId4" Type="http://schemas.openxmlformats.org/officeDocument/2006/relationships/image" Target="../media/image15.jpeg"/><Relationship Id="rId5" Type="http://schemas.openxmlformats.org/officeDocument/2006/relationships/hyperlink" Target="http://images.google.com.sg/imgres?imgurl=www.mariettafumc.org/baptism.JPG&amp;imgrefurl=http://www.mariettafumc.org/worship.html&amp;h=1212&amp;w=1800&amp;prev=/images?q=baptism&amp;svnum=10&amp;hl=en&amp;lr=&amp;ie=UTF-8&amp;oe=UTF-8" TargetMode="External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wat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0" y="1"/>
            <a:ext cx="9144000" cy="6858000"/>
          </a:xfrm>
        </p:spPr>
      </p:pic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-1251520"/>
            <a:ext cx="8458200" cy="1098550"/>
          </a:xfrm>
          <a:solidFill>
            <a:schemeClr val="tx1"/>
          </a:solidFill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Why Get Wet?</a:t>
            </a:r>
            <a:endParaRPr lang="en-US" sz="32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 txBox="1">
            <a:spLocks noChangeArrowheads="1"/>
          </p:cNvSpPr>
          <p:nvPr/>
        </p:nvSpPr>
        <p:spPr bwMode="auto">
          <a:xfrm>
            <a:off x="381000" y="4343400"/>
            <a:ext cx="84582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FFFF"/>
                </a:solidFill>
                <a:latin typeface="Arial" charset="0"/>
              </a:rPr>
              <a:t>Baptisan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www.BibleStudyDownloads.org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91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Sikap terhadap</a:t>
            </a:r>
            <a:br>
              <a:rPr lang="en-US" sz="4000">
                <a:latin typeface="Tahoma" charset="0"/>
              </a:rPr>
            </a:br>
            <a:r>
              <a:rPr lang="en-US" sz="4000">
                <a:latin typeface="Tahoma" charset="0"/>
              </a:rPr>
              <a:t>Orang yang Tidak Dibaptis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571625"/>
            <a:ext cx="8972550" cy="2667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Diperlakukan hampir sama seperti non-Kristen</a:t>
            </a:r>
          </a:p>
          <a:p>
            <a:pPr eaLnBrk="1" hangingPunct="1"/>
            <a:r>
              <a:rPr lang="en-US">
                <a:latin typeface="Tahoma" charset="0"/>
              </a:rPr>
              <a:t>Tidak berinisiatif meminta untuk dibaptis</a:t>
            </a:r>
          </a:p>
          <a:p>
            <a:pPr eaLnBrk="1" hangingPunct="1"/>
            <a:r>
              <a:rPr lang="en-US">
                <a:latin typeface="Tahoma" charset="0"/>
              </a:rPr>
              <a:t>Harus meninggalkan kebaktian di gereja sebelum Perjamuan Kudus dilakukan</a:t>
            </a:r>
          </a:p>
        </p:txBody>
      </p:sp>
      <p:pic>
        <p:nvPicPr>
          <p:cNvPr id="264196" name="Picture 4" descr="High Priest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9" t="67583"/>
          <a:stretch>
            <a:fillRect/>
          </a:stretch>
        </p:blipFill>
        <p:spPr bwMode="auto">
          <a:xfrm>
            <a:off x="4097338" y="3929063"/>
            <a:ext cx="50466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142875" y="5656263"/>
            <a:ext cx="3733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David F. Wright, </a:t>
            </a:r>
            <a:r>
              <a:rPr lang="ja-JP" altLang="en-US" sz="1800"/>
              <a:t>“</a:t>
            </a:r>
            <a:r>
              <a:rPr lang="en-US" sz="1800"/>
              <a:t>The Baptismal Community,</a:t>
            </a:r>
            <a:r>
              <a:rPr lang="ja-JP" altLang="en-US" sz="1800"/>
              <a:t>”</a:t>
            </a:r>
            <a:r>
              <a:rPr lang="en-US" sz="1800" i="1"/>
              <a:t> Bib Sac</a:t>
            </a:r>
            <a:r>
              <a:rPr lang="en-US" sz="1800"/>
              <a:t> 160 </a:t>
            </a:r>
          </a:p>
          <a:p>
            <a:pPr algn="r"/>
            <a:r>
              <a:rPr lang="en-US" sz="1800"/>
              <a:t>(Jan-Mar 2003): 3-12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Walnut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3716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Ringkasan Baptisan Gereja Mula-mula vs. Baptisan sebelumnya</a:t>
            </a:r>
          </a:p>
        </p:txBody>
      </p:sp>
      <p:sp>
        <p:nvSpPr>
          <p:cNvPr id="266243" name="Rectangle 4"/>
          <p:cNvSpPr>
            <a:spLocks noChangeArrowheads="1"/>
          </p:cNvSpPr>
          <p:nvPr/>
        </p:nvSpPr>
        <p:spPr bwMode="auto">
          <a:xfrm>
            <a:off x="0" y="20986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2565400" algn="l"/>
                <a:tab pos="3886200" algn="l"/>
                <a:tab pos="4800600" algn="l"/>
                <a:tab pos="5600700" algn="l"/>
                <a:tab pos="5715000" algn="l"/>
              </a:tabLst>
            </a:pPr>
            <a:endParaRPr lang="en-US">
              <a:latin typeface="Arial" charset="0"/>
            </a:endParaRPr>
          </a:p>
        </p:txBody>
      </p:sp>
      <p:graphicFrame>
        <p:nvGraphicFramePr>
          <p:cNvPr id="169040" name="Group 80"/>
          <p:cNvGraphicFramePr>
            <a:graphicFrameLocks noGrp="1"/>
          </p:cNvGraphicFramePr>
          <p:nvPr/>
        </p:nvGraphicFramePr>
        <p:xfrm>
          <a:off x="0" y="1401763"/>
          <a:ext cx="9144000" cy="5436235"/>
        </p:xfrm>
        <a:graphic>
          <a:graphicData uri="http://schemas.openxmlformats.org/drawingml/2006/table">
            <a:tbl>
              <a:tblPr/>
              <a:tblGrid>
                <a:gridCol w="4414838"/>
                <a:gridCol w="4729162"/>
              </a:tblGrid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Times" charset="0"/>
                          <a:cs typeface="Times" charset="0"/>
                        </a:rPr>
                        <a:t>Perbedaan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" charset="0"/>
                        <a:cs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Times" charset="0"/>
                          <a:cs typeface="Times" charset="0"/>
                        </a:rPr>
                        <a:t>(Sebelum vs. PB/Kristen)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宋体" charset="0"/>
                          <a:cs typeface="宋体" charset="0"/>
                        </a:rPr>
                        <a:t>Persamaan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Times" charset="0"/>
                          <a:cs typeface="Times" charset="0"/>
                        </a:rPr>
                        <a:t>(Persamaan antara keduanya)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Times" charset="0"/>
                          <a:cs typeface="Times" charset="0"/>
                        </a:rPr>
                        <a:t>Tidak ada salam khusus vs. “Bapa, Putra, &amp; Roh Kudus”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Times" charset="0"/>
                          <a:cs typeface="Times" charset="0"/>
                        </a:rPr>
                        <a:t>Menandakan identifikasi dengan kelompok agama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Times" charset="0"/>
                          <a:cs typeface="Times" charset="0"/>
                        </a:rPr>
                        <a:t>Menyelamkan diri sendiri vs. dipimpin orang lain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Times" charset="0"/>
                          <a:cs typeface="Times" charset="0"/>
                        </a:rPr>
                        <a:t>Dilakukan hanya untuk mereka yang mau percaya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Times" charset="0"/>
                          <a:cs typeface="Times" charset="0"/>
                        </a:rPr>
                        <a:t>Harus sudah disunat terlebih dahulu vs. tidak ada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Times" charset="0"/>
                          <a:cs typeface="Times" charset="0"/>
                        </a:rPr>
                        <a:t>Hanya baptis selam (pada masa SM &amp; abad pertama)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Times" charset="0"/>
                          <a:cs typeface="Times" charset="0"/>
                        </a:rPr>
                        <a:t>Masuk ke Yahudi/ Yohanes Pembaptis vs. masuk ke Kekristenan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Times" charset="0"/>
                          <a:cs typeface="Times" charset="0"/>
                        </a:rPr>
                        <a:t>Umum dilakukan di gereja mula-mula dan sebelumnya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Times" charset="0"/>
                          <a:cs typeface="Times" charset="0"/>
                        </a:rPr>
                        <a:t>Baptis selam vs. variasi cara (di abad ke-2)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nt14562" charset="0"/>
                          <a:ea typeface="Times" charset="0"/>
                          <a:cs typeface="Times" charset="0"/>
                        </a:rPr>
                        <a:t>Menggunakan air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267" name="Rectangle 76"/>
          <p:cNvSpPr>
            <a:spLocks noChangeArrowheads="1"/>
          </p:cNvSpPr>
          <p:nvPr/>
        </p:nvSpPr>
        <p:spPr bwMode="auto">
          <a:xfrm>
            <a:off x="0" y="4041775"/>
            <a:ext cx="1841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1100">
                <a:latin typeface="Times" charset="0"/>
                <a:ea typeface="宋体" charset="0"/>
                <a:cs typeface="宋体" charset="0"/>
              </a:rPr>
              <a:t/>
            </a:r>
            <a:br>
              <a:rPr lang="en-US" altLang="zh-CN" sz="1100">
                <a:latin typeface="Times" charset="0"/>
                <a:ea typeface="宋体" charset="0"/>
                <a:cs typeface="宋体" charset="0"/>
              </a:rPr>
            </a:br>
            <a:endParaRPr lang="en-US" altLang="zh-CN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66268" name="Text Box 81"/>
          <p:cNvSpPr txBox="1">
            <a:spLocks noChangeArrowheads="1"/>
          </p:cNvSpPr>
          <p:nvPr/>
        </p:nvSpPr>
        <p:spPr bwMode="auto">
          <a:xfrm>
            <a:off x="8474075" y="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7" descr="&quot;Radiating Ripples&quot; © Hermann Eisenbeiss / Photo Researchers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808037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Pertanyaan tentang Baptisan?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0175"/>
            <a:ext cx="8382000" cy="3886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Perlukah dilakukan sebelum mengikuti Perjamuan Kudus?</a:t>
            </a:r>
          </a:p>
          <a:p>
            <a:pPr eaLnBrk="1" hangingPunct="1"/>
            <a:r>
              <a:rPr lang="en-US">
                <a:latin typeface="Tahoma" charset="0"/>
              </a:rPr>
              <a:t>Perlukah dilakukan lagi jika pernah dipercik ketika bayi?</a:t>
            </a:r>
          </a:p>
          <a:p>
            <a:pPr eaLnBrk="1" hangingPunct="1"/>
            <a:r>
              <a:rPr lang="en-US">
                <a:latin typeface="Tahoma" charset="0"/>
              </a:rPr>
              <a:t>Perlukah dilakukan lagi jika pernah dipercik ketika dewasa?</a:t>
            </a:r>
          </a:p>
          <a:p>
            <a:pPr eaLnBrk="1" hangingPunct="1"/>
            <a:r>
              <a:rPr lang="en-US">
                <a:latin typeface="Tahoma" charset="0"/>
              </a:rPr>
              <a:t>Perlukah dilakukan lagi jika pernah diselam di gereja yang tidak Alkitabiah?</a:t>
            </a:r>
          </a:p>
        </p:txBody>
      </p:sp>
      <p:pic>
        <p:nvPicPr>
          <p:cNvPr id="268293" name="Picture 5" descr="j03355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43500"/>
            <a:ext cx="1574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4" name="Text Box 8"/>
          <p:cNvSpPr txBox="1">
            <a:spLocks noChangeArrowheads="1"/>
          </p:cNvSpPr>
          <p:nvPr/>
        </p:nvSpPr>
        <p:spPr bwMode="auto">
          <a:xfrm>
            <a:off x="7772400" y="71438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141-142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88" y="357188"/>
            <a:ext cx="4786312" cy="1779587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sz="4400">
                <a:latin typeface="Arial" charset="0"/>
              </a:rPr>
              <a:t>Paskah &amp; Perjamuan Kudus</a:t>
            </a:r>
          </a:p>
        </p:txBody>
      </p:sp>
      <p:pic>
        <p:nvPicPr>
          <p:cNvPr id="270340" name="Picture 3" descr="Lord's Su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20"/>
          <a:stretch>
            <a:fillRect/>
          </a:stretch>
        </p:blipFill>
        <p:spPr bwMode="auto">
          <a:xfrm>
            <a:off x="0" y="3073400"/>
            <a:ext cx="5943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1" name="Picture 4" descr="Lord's Su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1" r="44000" b="53673"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2" name="Text Box 5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4" descr="Love F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138988" cy="609600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Arial" charset="0"/>
              </a:rPr>
              <a:t>Perayaan (Kasih) Agape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Piring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Seder</a:t>
            </a:r>
            <a:r>
              <a:rPr lang="ja-JP" altLang="en-US">
                <a:latin typeface="Arial" charset="0"/>
              </a:rPr>
              <a:t>”</a:t>
            </a:r>
            <a:endParaRPr lang="en-US">
              <a:latin typeface="Arial" charset="0"/>
            </a:endParaRPr>
          </a:p>
        </p:txBody>
      </p:sp>
      <p:pic>
        <p:nvPicPr>
          <p:cNvPr id="274436" name="Picture 3" descr="Fea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4" t="44916" r="752" b="26370"/>
          <a:stretch>
            <a:fillRect/>
          </a:stretch>
        </p:blipFill>
        <p:spPr bwMode="auto">
          <a:xfrm>
            <a:off x="381000" y="1447800"/>
            <a:ext cx="67818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7" name="Picture 4" descr="Fea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4" t="79237" b="-847"/>
          <a:stretch>
            <a:fillRect/>
          </a:stretch>
        </p:blipFill>
        <p:spPr bwMode="auto">
          <a:xfrm>
            <a:off x="4419600" y="5486400"/>
            <a:ext cx="2540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41" name="Rectangle 57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4733925" cy="763587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Empat Arah</a:t>
            </a: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0" y="19907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3886200" algn="l"/>
                <a:tab pos="4114800" algn="l"/>
                <a:tab pos="4800600" algn="l"/>
                <a:tab pos="5600700" algn="l"/>
                <a:tab pos="5715000" algn="l"/>
              </a:tabLst>
            </a:pPr>
            <a:endParaRPr lang="en-US">
              <a:latin typeface="Arial" charset="0"/>
            </a:endParaRPr>
          </a:p>
        </p:txBody>
      </p:sp>
      <p:graphicFrame>
        <p:nvGraphicFramePr>
          <p:cNvPr id="170037" name="Group 53"/>
          <p:cNvGraphicFramePr>
            <a:graphicFrameLocks noGrp="1"/>
          </p:cNvGraphicFramePr>
          <p:nvPr/>
        </p:nvGraphicFramePr>
        <p:xfrm>
          <a:off x="0" y="1066800"/>
          <a:ext cx="7848600" cy="5567364"/>
        </p:xfrm>
        <a:graphic>
          <a:graphicData uri="http://schemas.openxmlformats.org/drawingml/2006/table">
            <a:tbl>
              <a:tblPr/>
              <a:tblGrid>
                <a:gridCol w="1295400"/>
                <a:gridCol w="3073400"/>
                <a:gridCol w="3479800"/>
              </a:tblGrid>
              <a:tr h="1290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Melihat...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Paskah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(Yahudi)</a:t>
                      </a:r>
                      <a:endParaRPr kumimoji="0" lang="en-US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Perjamuan Kudus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(Kristen)</a:t>
                      </a:r>
                      <a:endParaRPr kumimoji="0" lang="en-US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Ke luar</a:t>
                      </a:r>
                      <a:endParaRPr kumimoji="0" lang="en-US" altLang="zh-CN" sz="4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Seluruh keluarga terlibat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(Kel. 12:3-4, 16)</a:t>
                      </a: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Persekutuan dan persatuan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(1 Kor. 11:17-22; 10:16-17)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Ke belakang</a:t>
                      </a:r>
                      <a:endParaRPr kumimoji="0" lang="en-US" altLang="zh-CN" sz="4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Dibebaskan dari Mesir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(Kel. 12:31-42)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Dibebaskan dari dosa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(1 Kor. 11:23-25)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Ke depan</a:t>
                      </a:r>
                      <a:endParaRPr kumimoji="0" lang="en-US" altLang="zh-CN" sz="4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Menantikan Juru Selamat  datang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(Yeh. 45:21)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Menantikan Kristus datang kembali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(1 Kor. 11:26; Mrk 14:25)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宋体" charset="0"/>
                          <a:cs typeface="宋体" charset="0"/>
                        </a:rPr>
                        <a:t>Ke dalam</a:t>
                      </a:r>
                      <a:endParaRPr kumimoji="0" lang="en-US" altLang="zh-CN" sz="4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Menyucikan rumah dari ragi atau yang jahat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(Kel. 12:8, 15)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Memeriksa adakah dosa dalam diri sendiri 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 (1 Kor. 11:27-32; cf. 5:6-8)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04" name="Rectangle 50"/>
          <p:cNvSpPr>
            <a:spLocks noChangeArrowheads="1"/>
          </p:cNvSpPr>
          <p:nvPr/>
        </p:nvSpPr>
        <p:spPr bwMode="auto">
          <a:xfrm>
            <a:off x="0" y="4151313"/>
            <a:ext cx="184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1100">
                <a:latin typeface="Times" charset="0"/>
                <a:ea typeface="宋体" charset="0"/>
                <a:cs typeface="宋体" charset="0"/>
              </a:rPr>
              <a:t/>
            </a:r>
            <a:br>
              <a:rPr lang="en-US" altLang="zh-CN" sz="1100">
                <a:latin typeface="Times" charset="0"/>
                <a:ea typeface="宋体" charset="0"/>
                <a:cs typeface="宋体" charset="0"/>
              </a:rPr>
            </a:br>
            <a:endParaRPr lang="en-US" altLang="zh-CN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6505" name="Text Box 54"/>
          <p:cNvSpPr txBox="1">
            <a:spLocks noChangeArrowheads="1"/>
          </p:cNvSpPr>
          <p:nvPr/>
        </p:nvSpPr>
        <p:spPr bwMode="auto">
          <a:xfrm>
            <a:off x="5181600" y="90488"/>
            <a:ext cx="2590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solidFill>
                  <a:srgbClr val="DDDDDD"/>
                </a:solidFill>
              </a:rPr>
              <a:t>(Diadaptasi dari David Watson, </a:t>
            </a:r>
            <a:r>
              <a:rPr lang="en-US" sz="1800" i="1">
                <a:solidFill>
                  <a:srgbClr val="DDDDDD"/>
                </a:solidFill>
              </a:rPr>
              <a:t>I Believe in the Holy Spirit</a:t>
            </a:r>
            <a:r>
              <a:rPr lang="en-US" sz="1800">
                <a:solidFill>
                  <a:srgbClr val="DDDDDD"/>
                </a:solidFill>
              </a:rPr>
              <a:t>)</a:t>
            </a:r>
          </a:p>
        </p:txBody>
      </p:sp>
      <p:sp>
        <p:nvSpPr>
          <p:cNvPr id="276506" name="Text Box 55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143</a:t>
            </a:r>
          </a:p>
        </p:txBody>
      </p:sp>
      <p:pic>
        <p:nvPicPr>
          <p:cNvPr id="276507" name="Picture 56" descr="j02386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57313"/>
            <a:ext cx="114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78531" name="Picture 4" descr="Passover Cu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0"/>
            <a:ext cx="4721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2" name="Text Box 5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145</a:t>
            </a:r>
          </a:p>
        </p:txBody>
      </p:sp>
      <p:pic>
        <p:nvPicPr>
          <p:cNvPr id="278533" name="Picture 6" descr="j0280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90600"/>
            <a:ext cx="2425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4" name="Picture 7" descr="j0280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990600"/>
            <a:ext cx="2425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5" name="Picture 8" descr="j0280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733800"/>
            <a:ext cx="2425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6" name="Picture 9" descr="j0280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3733800"/>
            <a:ext cx="2425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449263" y="1981200"/>
            <a:ext cx="1550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3200" b="1"/>
              <a:t>Berkat</a:t>
            </a:r>
            <a:endParaRPr lang="en-US" sz="1800"/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2527300" y="1981200"/>
            <a:ext cx="1330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3200" b="1"/>
              <a:t>Tulah</a:t>
            </a:r>
            <a:endParaRPr lang="en-US" sz="1800"/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53975" y="4786313"/>
            <a:ext cx="2446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3200" b="1"/>
              <a:t>Penebusan</a:t>
            </a:r>
            <a:endParaRPr lang="en-US" sz="1800"/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2590800" y="4786313"/>
            <a:ext cx="149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3200" b="1"/>
              <a:t>Pujian</a:t>
            </a:r>
            <a:endParaRPr lang="en-US" sz="180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477125" cy="1143000"/>
          </a:xfrm>
          <a:solidFill>
            <a:schemeClr val="bg2"/>
          </a:solidFill>
          <a:effectLst>
            <a:outerShdw blurRad="63500"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Empat Cawan (Kel. 6:5-6)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1" grpId="0"/>
      <p:bldP spid="174092" grpId="0"/>
      <p:bldP spid="174093" grpId="0"/>
      <p:bldP spid="1740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06" name="Rectangle 598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-71438"/>
            <a:ext cx="7477125" cy="1143001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Susunan Acara Perayaan</a:t>
            </a:r>
          </a:p>
        </p:txBody>
      </p:sp>
      <p:graphicFrame>
        <p:nvGraphicFramePr>
          <p:cNvPr id="171611" name="Group 603"/>
          <p:cNvGraphicFramePr>
            <a:graphicFrameLocks noGrp="1"/>
          </p:cNvGraphicFramePr>
          <p:nvPr/>
        </p:nvGraphicFramePr>
        <p:xfrm>
          <a:off x="76200" y="1050925"/>
          <a:ext cx="7781925" cy="5593079"/>
        </p:xfrm>
        <a:graphic>
          <a:graphicData uri="http://schemas.openxmlformats.org/drawingml/2006/table">
            <a:tbl>
              <a:tblPr/>
              <a:tblGrid>
                <a:gridCol w="4281488"/>
                <a:gridCol w="3500437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Rounded MT Bold" charset="0"/>
                          <a:ea typeface="Times" charset="0"/>
                          <a:cs typeface="Times" charset="0"/>
                        </a:rPr>
                        <a:t>Paskah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Rounded MT Bold" charset="0"/>
                          <a:ea typeface="Times" charset="0"/>
                          <a:cs typeface="Times" charset="0"/>
                        </a:rPr>
                        <a:t>Perjamuan Kudus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Menyalakan lilin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Diasumsikan (tidak dicatat)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Garamond Semibold" charset="0"/>
                          <a:ea typeface="宋体" charset="0"/>
                          <a:cs typeface="宋体" charset="0"/>
                        </a:rPr>
                        <a:t>Cawan pertama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: Berkat/Pengudusan, berkata, “Aku akan membebaskan kamu dari kerja paksa orang Mesir” (“Aku akan” pertama dari empat yang tercatat di Kel. 6:5-6)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“Ambillah ini dan bagikanlah di antara kamu… Aku tidak akan minum lagi hasil pokok anggur sampai Kerajaan Allah telah datang.” (Luk 22:17b-18)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Membasuh tangan masing-masing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Membasuh </a:t>
                      </a: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kaki para murid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 pada saat makan (Yoh 13:2, 4)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Daun peterseli dicelup di air garam (kepahitan), bagian tengah </a:t>
                      </a: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matzah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 (roti bundar tidak beragi) (Kel 12:39) diangkat dan dipecah, 1/2nya disebut “afikomen” (Yunani. “dia yang akan datang”) dibungkus kain dan disembunyikan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Anak Allah (pribadi kedua dari Tritunggal) diangkat, dipecah, tubuh-Nya dibungkus, dan dikuburkan (tradisi ini ditambahkan pada perayaan Paskah oleh Yahudi Kristen di abad pertama)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Kisah Paskah dibaca (Kel. 12:1-13), 4 pertanyaan, 4 anak laki-laki, 10 tulah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Diasumsikan (tidak dicatat)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0603" name="Text Box 596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144</a:t>
            </a:r>
          </a:p>
        </p:txBody>
      </p:sp>
      <p:pic>
        <p:nvPicPr>
          <p:cNvPr id="280604" name="Picture 597" descr="j0287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03188"/>
            <a:ext cx="1879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06" name="Rectangle 598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-71438"/>
            <a:ext cx="7477125" cy="1143001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Susunan Acara Perayaan</a:t>
            </a:r>
          </a:p>
        </p:txBody>
      </p:sp>
      <p:graphicFrame>
        <p:nvGraphicFramePr>
          <p:cNvPr id="171611" name="Group 603"/>
          <p:cNvGraphicFramePr>
            <a:graphicFrameLocks noGrp="1"/>
          </p:cNvGraphicFramePr>
          <p:nvPr/>
        </p:nvGraphicFramePr>
        <p:xfrm>
          <a:off x="76200" y="1050925"/>
          <a:ext cx="7781925" cy="5434647"/>
        </p:xfrm>
        <a:graphic>
          <a:graphicData uri="http://schemas.openxmlformats.org/drawingml/2006/table">
            <a:tbl>
              <a:tblPr/>
              <a:tblGrid>
                <a:gridCol w="4710113"/>
                <a:gridCol w="3071812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Rounded MT Bold" charset="0"/>
                          <a:ea typeface="Times" charset="0"/>
                          <a:cs typeface="Times" charset="0"/>
                        </a:rPr>
                        <a:t>Paskah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Rounded MT Bold" charset="0"/>
                          <a:ea typeface="Times" charset="0"/>
                          <a:cs typeface="Times" charset="0"/>
                        </a:rPr>
                        <a:t>Perjamuan Kudus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Cawan kedua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: Tulah/Penghakiman, berkata, “Aku akan melepaskan kamu dari perbudakan mereka”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Mencuci tangan, makan bagian atas dan 1/2 bagian tengah </a:t>
                      </a: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matzah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dan sayur pahit dengan bagian dasar </a:t>
                      </a: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matzah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 (perbudakan)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Perjamuan Paskah dimulai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Makan sayur pahit dengan </a:t>
                      </a: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charoseth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 (bumbu) yang terbuat dari kurma, madu, &amp; kacang almond/buah badam (manisnya hidup dengan Penebusan dari Allah), telur yang dibakar (persembahan di bait suci &amp; kehancuran, penderitaan dan hidup baru), tulang kering binatang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Yesus mencelupkan roti dengan Yudas dan Yudas pergi (?)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Makan afikomen—“Inilah roti penderitaan…”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“Inilah tubuh-Ku…”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(Luk 22:19)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51" name="Text Box 596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144</a:t>
            </a:r>
          </a:p>
        </p:txBody>
      </p:sp>
      <p:pic>
        <p:nvPicPr>
          <p:cNvPr id="282652" name="Picture 597" descr="j0287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03188"/>
            <a:ext cx="1879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rgbClr val="060400"/>
            </a:outerShdw>
          </a:effectLst>
        </p:spPr>
        <p:txBody>
          <a:bodyPr/>
          <a:lstStyle/>
          <a:p>
            <a:pPr eaLnBrk="1" hangingPunct="1"/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Latar Belakang Sakramen Kristen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</a:rPr>
              <a:t>Baptisan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</a:rPr>
              <a:t>Perjamuan Kudus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8397875" y="762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06" name="Rectangle 598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-71438"/>
            <a:ext cx="7477125" cy="1143001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Susunan Acara Perayaan</a:t>
            </a:r>
          </a:p>
        </p:txBody>
      </p:sp>
      <p:graphicFrame>
        <p:nvGraphicFramePr>
          <p:cNvPr id="171611" name="Group 603"/>
          <p:cNvGraphicFramePr>
            <a:graphicFrameLocks noGrp="1"/>
          </p:cNvGraphicFramePr>
          <p:nvPr/>
        </p:nvGraphicFramePr>
        <p:xfrm>
          <a:off x="76200" y="1154113"/>
          <a:ext cx="7781925" cy="5215254"/>
        </p:xfrm>
        <a:graphic>
          <a:graphicData uri="http://schemas.openxmlformats.org/drawingml/2006/table">
            <a:tbl>
              <a:tblPr/>
              <a:tblGrid>
                <a:gridCol w="4067175"/>
                <a:gridCol w="371475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Rounded MT Bold" charset="0"/>
                          <a:ea typeface="Times" charset="0"/>
                          <a:cs typeface="Times" charset="0"/>
                        </a:rPr>
                        <a:t>Paskah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Rounded MT Bold" charset="0"/>
                          <a:ea typeface="Times" charset="0"/>
                          <a:cs typeface="Times" charset="0"/>
                        </a:rPr>
                        <a:t>Perjamuan Kudus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" charset="0"/>
                        <a:cs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Garamond Semibold" charset="0"/>
                          <a:ea typeface="宋体" charset="0"/>
                          <a:cs typeface="宋体" charset="0"/>
                        </a:rPr>
                        <a:t>Cawan ketiga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: Penebusan, berkata, “Aku akan menebus kamu dengan tangan yang teracung”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“Inilah darah-Ku…” (Luk 22:20) 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Yesus mencelupkan roti dengan Yudas dan Yudas pergi (?)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Garamond Semibold" charset="0"/>
                          <a:ea typeface="宋体" charset="0"/>
                          <a:cs typeface="宋体" charset="0"/>
                        </a:rPr>
                        <a:t>Cawan keempat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: Pujian/Berkumpul kembali, berkata, “Aku akan mengangkat kamu menjadi umat-Ku” &amp; membaca Mzm. 113–118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“Setiap kali kamu makan roti ini dan minum cawan ini, kamu menyatakan kematian Tuhan sampai Dia datang kembali”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Pernyataan (“Tahun depan di Yerusalem!”), lagu pujian (Mzm. 118), puisi, atau lagu kebangsaan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Menyanyikan lagu pujian &amp; pergi ke Bukit Zaitun (Mat. 26:30)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Garamond Semibold" charset="0"/>
                          <a:ea typeface="宋体" charset="0"/>
                          <a:cs typeface="宋体" charset="0"/>
                        </a:rPr>
                        <a:t>Cawan Elia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: Diisi tetapi tidak disentuh; melambangkan kembalinya Elia sebelum Juru Selamat (Mal. 4:5-6; Mat. 11:13-14; 17:11-12; Why. 11:3-12; 19:11-21), anak termuda membuka pintu depan “untuk Elia”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宋体" charset="0"/>
                          <a:cs typeface="宋体" charset="0"/>
                        </a:rPr>
                        <a:t>Diasumsikan (tidak dicatat)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4696" name="Text Box 596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144</a:t>
            </a:r>
          </a:p>
        </p:txBody>
      </p:sp>
      <p:pic>
        <p:nvPicPr>
          <p:cNvPr id="284697" name="Picture 597" descr="j0287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03188"/>
            <a:ext cx="1879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14313"/>
            <a:ext cx="7477125" cy="1143000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Pertanyaan tentang Perjamuan Kudus?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571625"/>
            <a:ext cx="7629525" cy="44973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Dalam pengertian yang seperti apa Tuhan Yesus hadir di meja perjamuan?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Seberapa sering seharusnya orang percaya mengambil bagian dalam perjamuan?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Pertanyaan lainnya?</a:t>
            </a:r>
          </a:p>
        </p:txBody>
      </p:sp>
      <p:pic>
        <p:nvPicPr>
          <p:cNvPr id="286725" name="Picture 4" descr="j01956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857750"/>
            <a:ext cx="160813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9096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2400" b="1" dirty="0" err="1" smtClean="0"/>
              <a:t>Latar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Belakang</a:t>
            </a:r>
            <a:r>
              <a:rPr lang="en-US" sz="2400" b="1" dirty="0" smtClean="0"/>
              <a:t> Perjanjian </a:t>
            </a:r>
            <a:r>
              <a:rPr lang="en-US" sz="2400" b="1" dirty="0" err="1" smtClean="0"/>
              <a:t>Baru</a:t>
            </a:r>
            <a:r>
              <a:rPr lang="en-US" sz="2400" b="1" dirty="0" smtClean="0"/>
              <a:t>—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MS PGothic" charset="0"/>
              </a:rPr>
              <a:t>BibleStudyDownloads.org</a:t>
            </a:r>
            <a:endParaRPr lang="en-US" sz="900" b="1" dirty="0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69636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en-US" sz="4000" b="1" smtClean="0">
                <a:solidFill>
                  <a:srgbClr val="FFFFFF"/>
                </a:solidFill>
              </a:rPr>
              <a:t>Dapatkan slide ini tanpa biaya</a:t>
            </a:r>
            <a:endParaRPr lang="en-US" sz="1400" b="1" smtClean="0">
              <a:solidFill>
                <a:srgbClr val="FFFFFF"/>
              </a:solidFill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9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Makna Baptisan:</a:t>
            </a:r>
          </a:p>
        </p:txBody>
      </p:sp>
      <p:sp>
        <p:nvSpPr>
          <p:cNvPr id="154628" name="WordArt 4"/>
          <p:cNvSpPr>
            <a:spLocks noChangeArrowheads="1" noChangeShapeType="1" noTextEdit="1"/>
          </p:cNvSpPr>
          <p:nvPr/>
        </p:nvSpPr>
        <p:spPr bwMode="auto">
          <a:xfrm>
            <a:off x="1143000" y="1219200"/>
            <a:ext cx="6858000" cy="3048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Identifikasi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643188"/>
            <a:ext cx="8629650" cy="3929062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PL: tidak dilakukan</a:t>
            </a:r>
          </a:p>
          <a:p>
            <a:pPr eaLnBrk="1" hangingPunct="1"/>
            <a:r>
              <a:rPr lang="en-US">
                <a:latin typeface="Tahoma" charset="0"/>
              </a:rPr>
              <a:t>Intertestament (antara PL dan PB): non-Yahudi diidentifikasikan bersama Yahudi</a:t>
            </a:r>
          </a:p>
          <a:p>
            <a:pPr eaLnBrk="1" hangingPunct="1"/>
            <a:r>
              <a:rPr lang="en-US">
                <a:latin typeface="Tahoma" charset="0"/>
              </a:rPr>
              <a:t>Yohanes: yang belum bertobat diidentifikasikan yang sudah bertobat</a:t>
            </a:r>
          </a:p>
          <a:p>
            <a:pPr eaLnBrk="1" hangingPunct="1"/>
            <a:r>
              <a:rPr lang="en-US">
                <a:latin typeface="Tahoma" charset="0"/>
              </a:rPr>
              <a:t>Gereja: yang belum percaya diidentifikasikan dengan yang percaya</a:t>
            </a:r>
          </a:p>
        </p:txBody>
      </p:sp>
      <p:sp>
        <p:nvSpPr>
          <p:cNvPr id="249861" name="Text Box 6"/>
          <p:cNvSpPr txBox="1">
            <a:spLocks noChangeArrowheads="1"/>
          </p:cNvSpPr>
          <p:nvPr/>
        </p:nvSpPr>
        <p:spPr bwMode="auto">
          <a:xfrm>
            <a:off x="8397875" y="762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  <p:bldP spid="1546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Baptisan Intertestamental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(di masa antara PL dan PB)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85938"/>
            <a:ext cx="8643937" cy="4495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Untuk </a:t>
            </a:r>
            <a:r>
              <a:rPr lang="ja-JP" altLang="en-US">
                <a:latin typeface="Tahoma" charset="0"/>
              </a:rPr>
              <a:t>“</a:t>
            </a:r>
            <a:r>
              <a:rPr lang="en-US">
                <a:latin typeface="Tahoma" charset="0"/>
              </a:rPr>
              <a:t>Proselytes</a:t>
            </a:r>
            <a:r>
              <a:rPr lang="ja-JP" altLang="en-US">
                <a:latin typeface="Tahoma" charset="0"/>
              </a:rPr>
              <a:t>”</a:t>
            </a:r>
            <a:r>
              <a:rPr lang="en-US">
                <a:latin typeface="Tahoma" charset="0"/>
              </a:rPr>
              <a:t> (orang non-Yahudi/</a:t>
            </a:r>
            <a:r>
              <a:rPr lang="ja-JP" altLang="en-US">
                <a:latin typeface="Tahoma" charset="0"/>
              </a:rPr>
              <a:t>”</a:t>
            </a:r>
            <a:r>
              <a:rPr lang="en-US">
                <a:latin typeface="Tahoma" charset="0"/>
              </a:rPr>
              <a:t>kafir</a:t>
            </a:r>
            <a:r>
              <a:rPr lang="ja-JP" altLang="en-US">
                <a:latin typeface="Tahoma" charset="0"/>
              </a:rPr>
              <a:t>”</a:t>
            </a:r>
            <a:r>
              <a:rPr lang="en-US">
                <a:latin typeface="Tahoma" charset="0"/>
              </a:rPr>
              <a:t> yang meninggalkan berhalanya untuk menjadi bagian dari Israel)</a:t>
            </a:r>
          </a:p>
          <a:p>
            <a:pPr eaLnBrk="1" hangingPunct="1"/>
            <a:r>
              <a:rPr lang="en-US">
                <a:latin typeface="Tahoma" charset="0"/>
              </a:rPr>
              <a:t>Baptisan selam dilakukan diri sendiri</a:t>
            </a:r>
          </a:p>
          <a:p>
            <a:pPr eaLnBrk="1" hangingPunct="1"/>
            <a:r>
              <a:rPr lang="en-US">
                <a:latin typeface="Tahoma" charset="0"/>
              </a:rPr>
              <a:t>Kemungkinan besar khusus untuk perempuan karena mereka tidak mungkin disunat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140</a:t>
            </a:r>
          </a:p>
        </p:txBody>
      </p:sp>
      <p:sp>
        <p:nvSpPr>
          <p:cNvPr id="251909" name="Rectangle 6" descr="Bouquet"/>
          <p:cNvSpPr>
            <a:spLocks noChangeArrowheads="1"/>
          </p:cNvSpPr>
          <p:nvPr/>
        </p:nvSpPr>
        <p:spPr bwMode="auto">
          <a:xfrm>
            <a:off x="0" y="5643563"/>
            <a:ext cx="9144000" cy="12144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0" y="2447925"/>
            <a:ext cx="3657600" cy="1981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Yohanes sebagai pencetus baptis selam</a:t>
            </a:r>
          </a:p>
          <a:p>
            <a:pPr eaLnBrk="1" hangingPunct="1"/>
            <a:r>
              <a:rPr lang="en-US">
                <a:latin typeface="Tahoma" charset="0"/>
              </a:rPr>
              <a:t>Pertobatan</a:t>
            </a:r>
          </a:p>
        </p:txBody>
      </p:sp>
      <p:pic>
        <p:nvPicPr>
          <p:cNvPr id="253955" name="Picture 4" descr="baptiz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4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56" name="Picture 5" descr="High Priest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2088"/>
          <a:stretch>
            <a:fillRect/>
          </a:stretch>
        </p:blipFill>
        <p:spPr bwMode="auto">
          <a:xfrm>
            <a:off x="2298700" y="0"/>
            <a:ext cx="2501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274638"/>
            <a:ext cx="4191000" cy="1725612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Baptisan Yohanes Pembaptis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8397875" y="762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Baptism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3" r="285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15250" cy="762000"/>
          </a:xfrm>
          <a:solidFill>
            <a:schemeClr val="bg2"/>
          </a:solidFill>
          <a:effectLst>
            <a:outerShdw blurRad="63500"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  <a:effectLst/>
                <a:latin typeface="Tahoma" charset="0"/>
              </a:rPr>
              <a:t>Baptisan Kristen Abad Pertama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8397875" y="762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140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5562600"/>
            <a:ext cx="6143625" cy="1295400"/>
          </a:xfrm>
          <a:solidFill>
            <a:schemeClr val="bg2"/>
          </a:solidFill>
          <a:effectLst>
            <a:outerShdw blurRad="63500"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>
                <a:effectLst/>
                <a:latin typeface="Tahoma" charset="0"/>
              </a:rPr>
              <a:t>Hanya bagi yang percaya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>
                <a:effectLst/>
                <a:latin typeface="Tahoma" charset="0"/>
              </a:rPr>
              <a:t>Hanya baptis selam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638800" cy="1017588"/>
          </a:xfrm>
        </p:spPr>
        <p:txBody>
          <a:bodyPr/>
          <a:lstStyle/>
          <a:p>
            <a:r>
              <a:rPr lang="en-US">
                <a:latin typeface="Arial" charset="0"/>
              </a:rPr>
              <a:t>Makna Baptisan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214438"/>
            <a:ext cx="6072188" cy="26670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Bahasa asli: </a:t>
            </a:r>
            <a:r>
              <a:rPr lang="en-US" sz="2800" b="1">
                <a:solidFill>
                  <a:srgbClr val="FFFF66"/>
                </a:solidFill>
                <a:effectLst/>
                <a:latin typeface="Bwgrkl" charset="0"/>
              </a:rPr>
              <a:t>bapti,zw</a:t>
            </a:r>
            <a:endParaRPr lang="en-US" sz="2800">
              <a:solidFill>
                <a:srgbClr val="000000"/>
              </a:solidFill>
              <a:effectLst/>
              <a:latin typeface="Geneva" charset="0"/>
            </a:endParaRPr>
          </a:p>
          <a:p>
            <a:pPr>
              <a:buFont typeface="Wingdings" charset="0"/>
              <a:buNone/>
            </a:pPr>
            <a:r>
              <a:rPr lang="en-US" altLang="zh-CN" sz="2800">
                <a:solidFill>
                  <a:srgbClr val="000000"/>
                </a:solidFill>
                <a:effectLst/>
                <a:latin typeface="Geneva" charset="0"/>
                <a:ea typeface="Times" charset="0"/>
                <a:cs typeface="Times" charset="0"/>
              </a:rPr>
              <a:t>	</a:t>
            </a:r>
            <a:r>
              <a:rPr lang="en-US" altLang="zh-CN" sz="2800">
                <a:latin typeface="Arial" charset="0"/>
                <a:ea typeface="Times" charset="0"/>
                <a:cs typeface="Times" charset="0"/>
              </a:rPr>
              <a:t>artinya </a:t>
            </a:r>
            <a:r>
              <a:rPr lang="en-US" altLang="zh-CN" sz="2800">
                <a:latin typeface="Tahoma" charset="0"/>
                <a:ea typeface="Times" charset="0"/>
                <a:cs typeface="Times" charset="0"/>
              </a:rPr>
              <a:t>“</a:t>
            </a:r>
            <a:r>
              <a:rPr lang="en-US" altLang="zh-CN" sz="2800">
                <a:latin typeface="Arial" charset="0"/>
                <a:ea typeface="Times" charset="0"/>
                <a:cs typeface="Times" charset="0"/>
              </a:rPr>
              <a:t>mandi, membenamkan</a:t>
            </a:r>
            <a:r>
              <a:rPr lang="en-US" altLang="zh-CN" sz="2800">
                <a:latin typeface="Tahoma" charset="0"/>
                <a:ea typeface="Times" charset="0"/>
                <a:cs typeface="Times" charset="0"/>
              </a:rPr>
              <a:t>…</a:t>
            </a:r>
            <a:r>
              <a:rPr lang="en-US" altLang="zh-CN" sz="2800">
                <a:latin typeface="Arial" charset="0"/>
                <a:ea typeface="Times" charset="0"/>
                <a:cs typeface="Times" charset="0"/>
              </a:rPr>
              <a:t> membasuh, mencelupkan, tenggelam, basah kuyup, dibanjiri</a:t>
            </a:r>
            <a:r>
              <a:rPr lang="en-US" altLang="zh-CN" sz="2800">
                <a:latin typeface="Tahoma" charset="0"/>
                <a:ea typeface="Times" charset="0"/>
                <a:cs typeface="Times" charset="0"/>
              </a:rPr>
              <a:t>…</a:t>
            </a:r>
            <a:r>
              <a:rPr lang="en-US" altLang="zh-CN" sz="2800">
                <a:latin typeface="Arial" charset="0"/>
                <a:ea typeface="Times" charset="0"/>
                <a:cs typeface="Times" charset="0"/>
              </a:rPr>
              <a:t> direndam</a:t>
            </a:r>
            <a:r>
              <a:rPr lang="en-US" altLang="zh-CN" sz="2800">
                <a:latin typeface="Tahoma" charset="0"/>
                <a:ea typeface="Times" charset="0"/>
                <a:cs typeface="Times" charset="0"/>
              </a:rPr>
              <a:t>”</a:t>
            </a:r>
            <a:r>
              <a:rPr lang="en-US" altLang="zh-CN" sz="2800">
                <a:latin typeface="Arial" charset="0"/>
                <a:ea typeface="Times" charset="0"/>
                <a:cs typeface="Times" charset="0"/>
              </a:rPr>
              <a:t> (BAGD 131c)</a:t>
            </a:r>
            <a:endParaRPr lang="en-US" sz="2800">
              <a:latin typeface="Arial" charset="0"/>
              <a:cs typeface="Times" charset="0"/>
            </a:endParaRPr>
          </a:p>
        </p:txBody>
      </p:sp>
      <p:sp>
        <p:nvSpPr>
          <p:cNvPr id="258052" name="Text Box 5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141</a:t>
            </a:r>
          </a:p>
        </p:txBody>
      </p:sp>
      <p:pic>
        <p:nvPicPr>
          <p:cNvPr id="157702" name="Picture 6" descr="j03439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2337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142875" y="3595688"/>
            <a:ext cx="883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4"/>
              </a:buBlip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Baptis selam memberikan gambaran yang terbaik: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Identifikasi dengan kematian dan kebangkitan Kristus (Rom. 6:3-5; Kol. 2:12)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Penundukan diri kepada otoritas Kristus (Mat. 28:18-20)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Ketaatan dan kesungguhan hati nurani di hadapan Allah (1 Pet. 3:21)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353175" y="107950"/>
            <a:ext cx="2243138" cy="3632200"/>
            <a:chOff x="4002" y="68"/>
            <a:chExt cx="1413" cy="2288"/>
          </a:xfrm>
        </p:grpSpPr>
        <p:sp>
          <p:nvSpPr>
            <p:cNvPr id="258056" name="Text Box 8"/>
            <p:cNvSpPr txBox="1">
              <a:spLocks noChangeArrowheads="1"/>
            </p:cNvSpPr>
            <p:nvPr/>
          </p:nvSpPr>
          <p:spPr bwMode="auto">
            <a:xfrm>
              <a:off x="4002" y="68"/>
              <a:ext cx="27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?</a:t>
              </a:r>
            </a:p>
          </p:txBody>
        </p:sp>
        <p:sp>
          <p:nvSpPr>
            <p:cNvPr id="258057" name="Text Box 9"/>
            <p:cNvSpPr txBox="1">
              <a:spLocks noChangeArrowheads="1"/>
            </p:cNvSpPr>
            <p:nvPr/>
          </p:nvSpPr>
          <p:spPr bwMode="auto">
            <a:xfrm>
              <a:off x="5136" y="1952"/>
              <a:ext cx="27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?</a:t>
              </a:r>
            </a:p>
          </p:txBody>
        </p:sp>
        <p:sp>
          <p:nvSpPr>
            <p:cNvPr id="258058" name="Text Box 10"/>
            <p:cNvSpPr txBox="1">
              <a:spLocks noChangeArrowheads="1"/>
            </p:cNvSpPr>
            <p:nvPr/>
          </p:nvSpPr>
          <p:spPr bwMode="auto">
            <a:xfrm>
              <a:off x="4704" y="272"/>
              <a:ext cx="27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chemeClr val="bg2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77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7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7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7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7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00400" cy="1173162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Percikan?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3352800" cy="32766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1 Kor. 6:11?</a:t>
            </a:r>
          </a:p>
          <a:p>
            <a:pPr eaLnBrk="1" hangingPunct="1"/>
            <a:r>
              <a:rPr lang="en-US">
                <a:latin typeface="Tahoma" charset="0"/>
              </a:rPr>
              <a:t>Ef. 5:26?</a:t>
            </a:r>
          </a:p>
          <a:p>
            <a:pPr eaLnBrk="1" hangingPunct="1"/>
            <a:r>
              <a:rPr lang="en-US">
                <a:latin typeface="Tahoma" charset="0"/>
              </a:rPr>
              <a:t>Ibr. 9:10?</a:t>
            </a:r>
          </a:p>
          <a:p>
            <a:pPr eaLnBrk="1" hangingPunct="1"/>
            <a:r>
              <a:rPr lang="en-US">
                <a:latin typeface="Tahoma" charset="0"/>
              </a:rPr>
              <a:t>Ibr. 10:22?</a:t>
            </a:r>
          </a:p>
          <a:p>
            <a:pPr eaLnBrk="1" hangingPunct="1"/>
            <a:r>
              <a:rPr lang="en-US">
                <a:latin typeface="Tahoma" charset="0"/>
              </a:rPr>
              <a:t>Tit. 3:5?</a:t>
            </a:r>
          </a:p>
        </p:txBody>
      </p:sp>
      <p:pic>
        <p:nvPicPr>
          <p:cNvPr id="260100" name="Picture 4" descr="Sb-Baptis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698875"/>
            <a:ext cx="44005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1" name="Picture 6" descr="baptis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26384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3929063" y="255588"/>
            <a:ext cx="3629025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Pengurapan?</a:t>
            </a:r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3733800" y="14478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Kel. 24:6-8?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Bil. 8:7?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Yeh. 36:24-26?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Ibr. 9:13-14?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Ibr. 10:22?</a:t>
            </a:r>
          </a:p>
        </p:txBody>
      </p:sp>
      <p:sp>
        <p:nvSpPr>
          <p:cNvPr id="260104" name="Text Box 9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141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943600" cy="1096962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Syarat-syarat Baptisan</a:t>
            </a:r>
          </a:p>
        </p:txBody>
      </p:sp>
      <p:sp>
        <p:nvSpPr>
          <p:cNvPr id="262147" name="Text Box 4"/>
          <p:cNvSpPr txBox="1">
            <a:spLocks noChangeArrowheads="1"/>
          </p:cNvSpPr>
          <p:nvPr/>
        </p:nvSpPr>
        <p:spPr bwMode="auto">
          <a:xfrm>
            <a:off x="365125" y="6445250"/>
            <a:ext cx="835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60400"/>
                </a:solidFill>
              </a:rPr>
              <a:t>David F. Wright, </a:t>
            </a:r>
            <a:r>
              <a:rPr lang="ja-JP" altLang="en-US" sz="1600" b="1">
                <a:solidFill>
                  <a:srgbClr val="060400"/>
                </a:solidFill>
              </a:rPr>
              <a:t>“</a:t>
            </a:r>
            <a:r>
              <a:rPr lang="en-US" sz="1600" b="1">
                <a:solidFill>
                  <a:srgbClr val="060400"/>
                </a:solidFill>
              </a:rPr>
              <a:t>The Baptismal Community,</a:t>
            </a:r>
            <a:r>
              <a:rPr lang="ja-JP" altLang="en-US" sz="1600" b="1">
                <a:solidFill>
                  <a:srgbClr val="060400"/>
                </a:solidFill>
              </a:rPr>
              <a:t>”</a:t>
            </a:r>
            <a:r>
              <a:rPr lang="en-US" sz="1600" b="1" i="1">
                <a:solidFill>
                  <a:srgbClr val="060400"/>
                </a:solidFill>
              </a:rPr>
              <a:t> Bib Sac</a:t>
            </a:r>
            <a:r>
              <a:rPr lang="en-US" sz="1600" b="1">
                <a:solidFill>
                  <a:srgbClr val="060400"/>
                </a:solidFill>
              </a:rPr>
              <a:t> 160 (Jan-Mar 2003): 3-12</a:t>
            </a:r>
          </a:p>
        </p:txBody>
      </p:sp>
      <p:pic>
        <p:nvPicPr>
          <p:cNvPr id="94215" name="Picture 7" descr="j03433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179546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42875" y="1928813"/>
            <a:ext cx="87868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2800" b="1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Tiga tahun pengajaran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2800" b="1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Prosedur sampai Baptisan di hari Minggu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 b="1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Kamis: Pembasuhan total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 b="1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Jumat: doa puasa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 b="1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Sabtu: penumpangan tangan, pengusiran roh jahat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 b="1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Sabtu malam: berjaga-jaga dengan panduan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 b="1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Minggu: berdoa untuk baptisan yang akan diterima, diurapi dengan minyak, ditanyai 3 pertanyaan, dibaptis telanjang (pertama anak-anak, kemudian laki-laki, kemudian perempuan)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8284</TotalTime>
  <Words>1395</Words>
  <Application>Microsoft Macintosh PowerPoint</Application>
  <PresentationFormat>On-screen Show (4:3)</PresentationFormat>
  <Paragraphs>198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5" baseType="lpstr">
      <vt:lpstr>Tahoma</vt:lpstr>
      <vt:lpstr>ＭＳ Ｐゴシック</vt:lpstr>
      <vt:lpstr>Arial</vt:lpstr>
      <vt:lpstr>Wingdings</vt:lpstr>
      <vt:lpstr>Trebuchet MS</vt:lpstr>
      <vt:lpstr>ヒラギノ角ゴ Pro W3</vt:lpstr>
      <vt:lpstr>Times New Roman</vt:lpstr>
      <vt:lpstr>Arial Black</vt:lpstr>
      <vt:lpstr>宋体</vt:lpstr>
      <vt:lpstr>Arial Narrow</vt:lpstr>
      <vt:lpstr>Bwgrkl</vt:lpstr>
      <vt:lpstr>Geneva</vt:lpstr>
      <vt:lpstr>Times</vt:lpstr>
      <vt:lpstr>Font14562</vt:lpstr>
      <vt:lpstr>Arial Rounded MT Bold</vt:lpstr>
      <vt:lpstr>AGaramond Semibold</vt:lpstr>
      <vt:lpstr>Slit</vt:lpstr>
      <vt:lpstr>Kimono</vt:lpstr>
      <vt:lpstr>Beam</vt:lpstr>
      <vt:lpstr>1_Default Design</vt:lpstr>
      <vt:lpstr>Orbit</vt:lpstr>
      <vt:lpstr>1_Orbit</vt:lpstr>
      <vt:lpstr>Why Get Wet?</vt:lpstr>
      <vt:lpstr>Latar Belakang Sakramen Kristen</vt:lpstr>
      <vt:lpstr>Makna Baptisan:</vt:lpstr>
      <vt:lpstr>Baptisan Intertestamental (di masa antara PL dan PB)</vt:lpstr>
      <vt:lpstr>Baptisan Yohanes Pembaptis</vt:lpstr>
      <vt:lpstr>Baptisan Kristen Abad Pertama</vt:lpstr>
      <vt:lpstr>Makna Baptisan</vt:lpstr>
      <vt:lpstr>Percikan?</vt:lpstr>
      <vt:lpstr>Syarat-syarat Baptisan</vt:lpstr>
      <vt:lpstr>Sikap terhadap Orang yang Tidak Dibaptis</vt:lpstr>
      <vt:lpstr>Ringkasan Baptisan Gereja Mula-mula vs. Baptisan sebelumnya</vt:lpstr>
      <vt:lpstr>Pertanyaan tentang Baptisan?</vt:lpstr>
      <vt:lpstr>Paskah &amp; Perjamuan Kudus</vt:lpstr>
      <vt:lpstr>Perayaan (Kasih) Agape</vt:lpstr>
      <vt:lpstr>Piring “Seder”</vt:lpstr>
      <vt:lpstr>Empat Arah</vt:lpstr>
      <vt:lpstr>Empat Cawan (Kel. 6:5-6)</vt:lpstr>
      <vt:lpstr>Susunan Acara Perayaan</vt:lpstr>
      <vt:lpstr>Susunan Acara Perayaan</vt:lpstr>
      <vt:lpstr>Susunan Acara Perayaan</vt:lpstr>
      <vt:lpstr>Pertanyaan tentang Perjamuan Kudus?</vt:lpstr>
      <vt:lpstr>Black</vt:lpstr>
      <vt:lpstr>Latar Belakang Perjanjian Baru—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Priests &amp; Feasts</dc:title>
  <dc:creator>Rick Griffith</dc:creator>
  <cp:lastModifiedBy>Rick Griffith</cp:lastModifiedBy>
  <cp:revision>506</cp:revision>
  <dcterms:created xsi:type="dcterms:W3CDTF">2002-10-22T08:21:58Z</dcterms:created>
  <dcterms:modified xsi:type="dcterms:W3CDTF">2016-03-23T12:33:51Z</dcterms:modified>
</cp:coreProperties>
</file>